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4C895-F706-4CD9-AEDF-DE451840ADF3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371F0-4DA2-48D5-8718-480606C7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21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A4090-EF45-4D1F-94CA-F699B18BC565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8086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3FEA-4D0E-4EA5-A470-6729C3996A0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BD12-EB90-4407-BEB9-F77394BA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05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3FEA-4D0E-4EA5-A470-6729C3996A0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BD12-EB90-4407-BEB9-F77394BA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3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3FEA-4D0E-4EA5-A470-6729C3996A0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BD12-EB90-4407-BEB9-F77394BA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61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3FEA-4D0E-4EA5-A470-6729C3996A0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BD12-EB90-4407-BEB9-F77394BA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0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3FEA-4D0E-4EA5-A470-6729C3996A0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BD12-EB90-4407-BEB9-F77394BA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3FEA-4D0E-4EA5-A470-6729C3996A0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BD12-EB90-4407-BEB9-F77394BA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52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3FEA-4D0E-4EA5-A470-6729C3996A0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BD12-EB90-4407-BEB9-F77394BA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7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3FEA-4D0E-4EA5-A470-6729C3996A0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BD12-EB90-4407-BEB9-F77394BA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1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3FEA-4D0E-4EA5-A470-6729C3996A0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BD12-EB90-4407-BEB9-F77394BA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5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3FEA-4D0E-4EA5-A470-6729C3996A0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BD12-EB90-4407-BEB9-F77394BA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5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3FEA-4D0E-4EA5-A470-6729C3996A0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CBD12-EB90-4407-BEB9-F77394BA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0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33FEA-4D0E-4EA5-A470-6729C3996A0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CBD12-EB90-4407-BEB9-F77394BA1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2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Microsoft_Excel_97-2003_Worksheet1.xls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2.emf"/><Relationship Id="rId5" Type="http://schemas.openxmlformats.org/officeDocument/2006/relationships/image" Target="../media/image4.jpeg"/><Relationship Id="rId10" Type="http://schemas.openxmlformats.org/officeDocument/2006/relationships/oleObject" Target="../embeddings/Microsoft_Excel_97-2003_Worksheet2.xls"/><Relationship Id="rId4" Type="http://schemas.openxmlformats.org/officeDocument/2006/relationships/image" Target="../media/image3.png"/><Relationship Id="rId9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9" descr="advi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202954"/>
            <a:ext cx="1066800" cy="371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152400" y="6705600"/>
            <a:ext cx="88392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3204785" y="761898"/>
            <a:ext cx="5786872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33CC"/>
                </a:solidFill>
              </a:rPr>
              <a:t>IDEA </a:t>
            </a:r>
            <a:r>
              <a:rPr lang="en-US" sz="1200" b="1" dirty="0" smtClean="0">
                <a:solidFill>
                  <a:srgbClr val="0033CC"/>
                </a:solidFill>
              </a:rPr>
              <a:t>:-</a:t>
            </a:r>
            <a:r>
              <a:rPr lang="en-US" sz="1200" b="1" dirty="0">
                <a:solidFill>
                  <a:srgbClr val="0033CC"/>
                </a:solidFill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</a:rPr>
              <a:t>To make free rotation in auto mode</a:t>
            </a:r>
            <a:endParaRPr lang="en-US" altLang="en-US" sz="1200" b="1" dirty="0">
              <a:solidFill>
                <a:prstClr val="black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59063" y="152400"/>
            <a:ext cx="8832594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59063" y="152400"/>
            <a:ext cx="1446718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5781" y="152400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TPM CIRCLE NO </a:t>
            </a:r>
            <a:r>
              <a:rPr lang="en-US" sz="1050" b="1" dirty="0" smtClean="0">
                <a:solidFill>
                  <a:srgbClr val="0033CC"/>
                </a:solidFill>
              </a:rPr>
              <a:t>:- </a:t>
            </a:r>
            <a:r>
              <a:rPr lang="en-US" sz="1050" b="1" dirty="0" smtClean="0"/>
              <a:t>3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5781" y="304774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TPM CIRCLE NAME </a:t>
            </a:r>
            <a:r>
              <a:rPr lang="en-US" sz="1050" b="1" dirty="0" smtClean="0">
                <a:solidFill>
                  <a:srgbClr val="0033CC"/>
                </a:solidFill>
              </a:rPr>
              <a:t>: P15 TEAM </a:t>
            </a:r>
            <a:endParaRPr lang="en-US" sz="1050" b="1" dirty="0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5781" y="457149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DEPT :-</a:t>
            </a:r>
            <a:r>
              <a:rPr lang="en-US" sz="1050" dirty="0">
                <a:solidFill>
                  <a:srgbClr val="0033CC"/>
                </a:solidFill>
              </a:rPr>
              <a:t>  </a:t>
            </a:r>
            <a:r>
              <a:rPr lang="en-US" sz="1050" b="1" dirty="0" smtClean="0">
                <a:solidFill>
                  <a:prstClr val="black"/>
                </a:solidFill>
              </a:rPr>
              <a:t>Assembly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9063" y="609522"/>
            <a:ext cx="1142146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CELL </a:t>
            </a:r>
            <a:r>
              <a:rPr lang="en-US" sz="1050" b="1" dirty="0" smtClean="0">
                <a:solidFill>
                  <a:srgbClr val="0033CC"/>
                </a:solidFill>
              </a:rPr>
              <a:t>:-</a:t>
            </a:r>
            <a:r>
              <a:rPr lang="en-US" sz="1050" b="1" dirty="0" smtClean="0">
                <a:solidFill>
                  <a:prstClr val="black"/>
                </a:solidFill>
              </a:rPr>
              <a:t>A106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209" y="609522"/>
            <a:ext cx="1903576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</a:rPr>
              <a:t>:- </a:t>
            </a:r>
            <a:r>
              <a:rPr lang="en-US" sz="1050" b="1" dirty="0" smtClean="0"/>
              <a:t>A106 oil pump</a:t>
            </a:r>
            <a:endParaRPr lang="en-US" sz="1050" b="1" dirty="0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5500" y="152400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5500" y="304774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5500" y="457149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4784" y="609522"/>
            <a:ext cx="3121865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srgbClr val="0033CC"/>
                </a:solidFill>
              </a:rPr>
              <a:t>MACHINE </a:t>
            </a:r>
            <a:r>
              <a:rPr lang="en-US" sz="1050" b="1" dirty="0">
                <a:solidFill>
                  <a:srgbClr val="0033CC"/>
                </a:solidFill>
              </a:rPr>
              <a:t>/ STAGE  :- </a:t>
            </a:r>
            <a:r>
              <a:rPr lang="en-US" sz="1050" b="1" dirty="0" smtClean="0">
                <a:solidFill>
                  <a:srgbClr val="0033CC"/>
                </a:solidFill>
              </a:rPr>
              <a:t> </a:t>
            </a:r>
            <a:r>
              <a:rPr lang="en-US" sz="1050" b="1" dirty="0" smtClean="0"/>
              <a:t>A106 Assembly Line 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650" y="609522"/>
            <a:ext cx="2665007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OPERATION  </a:t>
            </a:r>
            <a:r>
              <a:rPr lang="en-US" sz="1050" b="1" dirty="0" smtClean="0">
                <a:solidFill>
                  <a:srgbClr val="0033CC"/>
                </a:solidFill>
              </a:rPr>
              <a:t>:-</a:t>
            </a:r>
            <a:r>
              <a:rPr lang="en-US" sz="1050" b="1" dirty="0">
                <a:solidFill>
                  <a:srgbClr val="0033CC"/>
                </a:solidFill>
              </a:rPr>
              <a:t> </a:t>
            </a:r>
            <a:r>
              <a:rPr lang="en-US" sz="1050" b="1" dirty="0" smtClean="0">
                <a:solidFill>
                  <a:prstClr val="black"/>
                </a:solidFill>
              </a:rPr>
              <a:t>Free rotation stage.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4803789" y="152400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KK</a:t>
            </a: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7240367" y="152400"/>
            <a:ext cx="1751290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1" name="WordArt 16"/>
          <p:cNvSpPr>
            <a:spLocks noChangeArrowheads="1" noChangeShapeType="1" noTextEdit="1"/>
          </p:cNvSpPr>
          <p:nvPr/>
        </p:nvSpPr>
        <p:spPr bwMode="auto">
          <a:xfrm>
            <a:off x="7316510" y="228587"/>
            <a:ext cx="1598890" cy="2710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KAIZEN </a:t>
            </a:r>
            <a:r>
              <a:rPr lang="en-IN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 IDEA </a:t>
            </a:r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SHEET</a:t>
            </a:r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auto">
          <a:xfrm>
            <a:off x="5108361" y="152400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QM</a:t>
            </a: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5412934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PM</a:t>
            </a:r>
          </a:p>
        </p:txBody>
      </p:sp>
      <p:sp>
        <p:nvSpPr>
          <p:cNvPr id="34" name="Rectangle 19"/>
          <p:cNvSpPr>
            <a:spLocks noChangeArrowheads="1"/>
          </p:cNvSpPr>
          <p:nvPr/>
        </p:nvSpPr>
        <p:spPr bwMode="auto">
          <a:xfrm>
            <a:off x="5717506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JH</a:t>
            </a:r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6022078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SHE</a:t>
            </a:r>
          </a:p>
        </p:txBody>
      </p:sp>
      <p:sp>
        <p:nvSpPr>
          <p:cNvPr id="36" name="Rectangle 21"/>
          <p:cNvSpPr>
            <a:spLocks noChangeArrowheads="1"/>
          </p:cNvSpPr>
          <p:nvPr/>
        </p:nvSpPr>
        <p:spPr bwMode="auto">
          <a:xfrm>
            <a:off x="6326650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OT</a:t>
            </a:r>
          </a:p>
        </p:txBody>
      </p:sp>
      <p:sp>
        <p:nvSpPr>
          <p:cNvPr id="37" name="Rectangle 22"/>
          <p:cNvSpPr>
            <a:spLocks noChangeArrowheads="1"/>
          </p:cNvSpPr>
          <p:nvPr/>
        </p:nvSpPr>
        <p:spPr bwMode="auto">
          <a:xfrm>
            <a:off x="6631222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DM</a:t>
            </a:r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6935795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E&amp;T</a:t>
            </a: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4803789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5108361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5412934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2" name="Rectangle 27"/>
          <p:cNvSpPr>
            <a:spLocks noChangeArrowheads="1"/>
          </p:cNvSpPr>
          <p:nvPr/>
        </p:nvSpPr>
        <p:spPr bwMode="auto">
          <a:xfrm>
            <a:off x="5717506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3" name="Rectangle 28"/>
          <p:cNvSpPr>
            <a:spLocks noChangeArrowheads="1"/>
          </p:cNvSpPr>
          <p:nvPr/>
        </p:nvSpPr>
        <p:spPr bwMode="auto">
          <a:xfrm>
            <a:off x="6022078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4" name="Rectangle 29"/>
          <p:cNvSpPr>
            <a:spLocks noChangeArrowheads="1"/>
          </p:cNvSpPr>
          <p:nvPr/>
        </p:nvSpPr>
        <p:spPr bwMode="auto">
          <a:xfrm>
            <a:off x="6326650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5" name="Rectangle 30"/>
          <p:cNvSpPr>
            <a:spLocks noChangeArrowheads="1"/>
          </p:cNvSpPr>
          <p:nvPr/>
        </p:nvSpPr>
        <p:spPr bwMode="auto">
          <a:xfrm>
            <a:off x="6631222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6" name="Rectangle 31"/>
          <p:cNvSpPr>
            <a:spLocks noChangeArrowheads="1"/>
          </p:cNvSpPr>
          <p:nvPr/>
        </p:nvSpPr>
        <p:spPr bwMode="auto">
          <a:xfrm>
            <a:off x="6935795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7" name="Rectangle 32"/>
          <p:cNvSpPr>
            <a:spLocks noChangeArrowheads="1"/>
          </p:cNvSpPr>
          <p:nvPr/>
        </p:nvSpPr>
        <p:spPr bwMode="auto">
          <a:xfrm>
            <a:off x="4803789" y="457149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P</a:t>
            </a:r>
          </a:p>
        </p:txBody>
      </p:sp>
      <p:sp>
        <p:nvSpPr>
          <p:cNvPr id="48" name="Rectangle 33"/>
          <p:cNvSpPr>
            <a:spLocks noChangeArrowheads="1"/>
          </p:cNvSpPr>
          <p:nvPr/>
        </p:nvSpPr>
        <p:spPr bwMode="auto">
          <a:xfrm>
            <a:off x="5108361" y="457149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Q</a:t>
            </a:r>
          </a:p>
        </p:txBody>
      </p:sp>
      <p:sp>
        <p:nvSpPr>
          <p:cNvPr id="49" name="Rectangle 34"/>
          <p:cNvSpPr>
            <a:spLocks noChangeArrowheads="1"/>
          </p:cNvSpPr>
          <p:nvPr/>
        </p:nvSpPr>
        <p:spPr bwMode="auto">
          <a:xfrm>
            <a:off x="5412934" y="457149"/>
            <a:ext cx="609144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00" b="1" dirty="0">
                <a:solidFill>
                  <a:prstClr val="black"/>
                </a:solidFill>
              </a:rPr>
              <a:t>DEF :-</a:t>
            </a:r>
            <a:r>
              <a:rPr lang="en-US" sz="500" b="1" dirty="0">
                <a:solidFill>
                  <a:prstClr val="black"/>
                </a:solidFill>
              </a:rPr>
              <a:t> </a:t>
            </a:r>
            <a:r>
              <a:rPr lang="en-US" sz="1000" b="1" dirty="0">
                <a:solidFill>
                  <a:prstClr val="black"/>
                </a:solidFill>
              </a:rPr>
              <a:t>A</a:t>
            </a:r>
            <a:endParaRPr lang="en-US" sz="500" b="1" dirty="0">
              <a:solidFill>
                <a:prstClr val="black"/>
              </a:solidFill>
            </a:endParaRPr>
          </a:p>
        </p:txBody>
      </p:sp>
      <p:sp>
        <p:nvSpPr>
          <p:cNvPr id="50" name="Rectangle 35"/>
          <p:cNvSpPr>
            <a:spLocks noChangeArrowheads="1"/>
          </p:cNvSpPr>
          <p:nvPr/>
        </p:nvSpPr>
        <p:spPr bwMode="auto">
          <a:xfrm>
            <a:off x="6022078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51" name="Rectangle 36"/>
          <p:cNvSpPr>
            <a:spLocks noChangeArrowheads="1"/>
          </p:cNvSpPr>
          <p:nvPr/>
        </p:nvSpPr>
        <p:spPr bwMode="auto">
          <a:xfrm>
            <a:off x="6326650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D</a:t>
            </a:r>
          </a:p>
        </p:txBody>
      </p:sp>
      <p:sp>
        <p:nvSpPr>
          <p:cNvPr id="52" name="Rectangle 37"/>
          <p:cNvSpPr>
            <a:spLocks noChangeArrowheads="1"/>
          </p:cNvSpPr>
          <p:nvPr/>
        </p:nvSpPr>
        <p:spPr bwMode="auto">
          <a:xfrm>
            <a:off x="6631222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</a:t>
            </a:r>
          </a:p>
        </p:txBody>
      </p:sp>
      <p:sp>
        <p:nvSpPr>
          <p:cNvPr id="53" name="Rectangle 38"/>
          <p:cNvSpPr>
            <a:spLocks noChangeArrowheads="1"/>
          </p:cNvSpPr>
          <p:nvPr/>
        </p:nvSpPr>
        <p:spPr bwMode="auto">
          <a:xfrm>
            <a:off x="6935795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M</a:t>
            </a:r>
          </a:p>
        </p:txBody>
      </p:sp>
      <p:sp>
        <p:nvSpPr>
          <p:cNvPr id="54" name="Rectangle 39"/>
          <p:cNvSpPr>
            <a:spLocks noChangeArrowheads="1"/>
          </p:cNvSpPr>
          <p:nvPr/>
        </p:nvSpPr>
        <p:spPr bwMode="auto">
          <a:xfrm>
            <a:off x="159063" y="761898"/>
            <a:ext cx="3045722" cy="6094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00CC"/>
                </a:solidFill>
              </a:rPr>
              <a:t>KAIZEN THEME </a:t>
            </a:r>
            <a:r>
              <a:rPr lang="en-US" sz="1200" b="1" dirty="0" smtClean="0">
                <a:solidFill>
                  <a:srgbClr val="0000CC"/>
                </a:solidFill>
              </a:rPr>
              <a:t>: </a:t>
            </a:r>
            <a:r>
              <a:rPr lang="en-US" sz="1200" b="1" dirty="0" smtClean="0"/>
              <a:t>To reduce </a:t>
            </a:r>
            <a:r>
              <a:rPr lang="en-US" sz="1200" b="1" smtClean="0"/>
              <a:t>cycle time</a:t>
            </a:r>
            <a:endParaRPr lang="en-US" altLang="en-US" sz="1200" b="1" dirty="0"/>
          </a:p>
        </p:txBody>
      </p:sp>
      <p:sp>
        <p:nvSpPr>
          <p:cNvPr id="55" name="Rectangle 41"/>
          <p:cNvSpPr>
            <a:spLocks noChangeArrowheads="1"/>
          </p:cNvSpPr>
          <p:nvPr/>
        </p:nvSpPr>
        <p:spPr bwMode="auto">
          <a:xfrm>
            <a:off x="159063" y="1371394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00" b="1" dirty="0">
                <a:solidFill>
                  <a:srgbClr val="0033CC"/>
                </a:solidFill>
              </a:rPr>
              <a:t>WIDELY/DEEPLY:-</a:t>
            </a:r>
            <a:endParaRPr lang="en-US" sz="800" b="1" dirty="0">
              <a:solidFill>
                <a:srgbClr val="0033CC"/>
              </a:solidFill>
            </a:endParaRPr>
          </a:p>
        </p:txBody>
      </p:sp>
      <p:sp>
        <p:nvSpPr>
          <p:cNvPr id="56" name="Rectangle 42"/>
          <p:cNvSpPr>
            <a:spLocks noChangeArrowheads="1"/>
          </p:cNvSpPr>
          <p:nvPr/>
        </p:nvSpPr>
        <p:spPr bwMode="auto">
          <a:xfrm>
            <a:off x="159063" y="1599956"/>
            <a:ext cx="3045722" cy="228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33CC"/>
                </a:solidFill>
              </a:rPr>
              <a:t>PROBLEM / PRESENT STATUS </a:t>
            </a:r>
            <a:r>
              <a:rPr lang="en-US" sz="1200" b="1" dirty="0" smtClean="0">
                <a:solidFill>
                  <a:srgbClr val="0033CC"/>
                </a:solidFill>
              </a:rPr>
              <a:t>:-  </a:t>
            </a:r>
            <a:r>
              <a:rPr lang="en-US" sz="1200" b="1" dirty="0" smtClean="0"/>
              <a:t>Cycle time more due to manual free rotation by tightening three bolts.(Cycle time-33 sec)</a:t>
            </a:r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altLang="en-US" sz="1100" b="1" dirty="0"/>
          </a:p>
        </p:txBody>
      </p:sp>
      <p:sp>
        <p:nvSpPr>
          <p:cNvPr id="57" name="Rectangle 43"/>
          <p:cNvSpPr>
            <a:spLocks noChangeArrowheads="1"/>
          </p:cNvSpPr>
          <p:nvPr/>
        </p:nvSpPr>
        <p:spPr bwMode="auto">
          <a:xfrm>
            <a:off x="3204785" y="1142833"/>
            <a:ext cx="3274151" cy="27427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r>
              <a:rPr lang="en-US" sz="1200" b="1" dirty="0" smtClean="0">
                <a:solidFill>
                  <a:srgbClr val="0033CC"/>
                </a:solidFill>
              </a:rPr>
              <a:t>COUNTERMEASURE:- Auto  clamping at free rotation implemented (Cycle time-22 sec )</a:t>
            </a: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936" y="1142833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936" y="1295208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936" y="1447583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936" y="1599956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KAIZEN FINISH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368" y="1142833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33 sec.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368" y="1295208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22 No.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368" y="1447583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10.12.2015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368" y="1599956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prstClr val="black"/>
                </a:solidFill>
              </a:rPr>
              <a:t> </a:t>
            </a:r>
            <a:r>
              <a:rPr lang="en-US" sz="1050" b="1" dirty="0" smtClean="0">
                <a:solidFill>
                  <a:prstClr val="black"/>
                </a:solidFill>
              </a:rPr>
              <a:t>12.04.2016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6" name="Rectangle 52"/>
          <p:cNvSpPr>
            <a:spLocks noChangeArrowheads="1"/>
          </p:cNvSpPr>
          <p:nvPr/>
        </p:nvSpPr>
        <p:spPr bwMode="auto">
          <a:xfrm>
            <a:off x="6478936" y="1904705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srgbClr val="0033CC"/>
                </a:solidFill>
              </a:rPr>
              <a:t>TEAM MEMBERS :- </a:t>
            </a:r>
          </a:p>
        </p:txBody>
      </p:sp>
      <p:sp>
        <p:nvSpPr>
          <p:cNvPr id="67" name="Rectangle 55"/>
          <p:cNvSpPr>
            <a:spLocks noChangeArrowheads="1"/>
          </p:cNvSpPr>
          <p:nvPr/>
        </p:nvSpPr>
        <p:spPr bwMode="auto">
          <a:xfrm>
            <a:off x="6478936" y="2361827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srgbClr val="0033CC"/>
                </a:solidFill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936" y="2514202"/>
            <a:ext cx="2512721" cy="7618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28600" indent="-228600">
              <a:spcBef>
                <a:spcPct val="20000"/>
              </a:spcBef>
              <a:buAutoNum type="arabicPeriod"/>
            </a:pPr>
            <a:r>
              <a:rPr lang="en-US" altLang="en-US" sz="1150" b="1" dirty="0" smtClean="0">
                <a:solidFill>
                  <a:prstClr val="black"/>
                </a:solidFill>
              </a:rPr>
              <a:t>Improve productivity</a:t>
            </a:r>
          </a:p>
          <a:p>
            <a:pPr>
              <a:spcBef>
                <a:spcPct val="20000"/>
              </a:spcBef>
            </a:pPr>
            <a:r>
              <a:rPr lang="en-US" altLang="en-US" sz="1150" b="1" dirty="0" smtClean="0"/>
              <a:t>2. Manpower save</a:t>
            </a:r>
          </a:p>
        </p:txBody>
      </p:sp>
      <p:sp>
        <p:nvSpPr>
          <p:cNvPr id="69" name="Rectangle 59"/>
          <p:cNvSpPr>
            <a:spLocks noChangeArrowheads="1"/>
          </p:cNvSpPr>
          <p:nvPr/>
        </p:nvSpPr>
        <p:spPr bwMode="auto">
          <a:xfrm>
            <a:off x="159063" y="6475934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MANAGER’S SIGN </a:t>
            </a:r>
            <a:r>
              <a:rPr lang="en-US" sz="1200" b="1" dirty="0" smtClean="0">
                <a:solidFill>
                  <a:srgbClr val="0000CC"/>
                </a:solidFill>
              </a:rPr>
              <a:t>:- </a:t>
            </a:r>
            <a:r>
              <a:rPr lang="en-US" sz="1200" b="1" dirty="0" smtClean="0"/>
              <a:t>Janardan Sathe</a:t>
            </a:r>
            <a:endParaRPr lang="en-US" sz="1200" b="1" dirty="0"/>
          </a:p>
        </p:txBody>
      </p:sp>
      <p:sp>
        <p:nvSpPr>
          <p:cNvPr id="70" name="Rectangle 60"/>
          <p:cNvSpPr>
            <a:spLocks noChangeArrowheads="1"/>
          </p:cNvSpPr>
          <p:nvPr/>
        </p:nvSpPr>
        <p:spPr bwMode="auto">
          <a:xfrm>
            <a:off x="159063" y="6247374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REGISTERED BY </a:t>
            </a:r>
            <a:r>
              <a:rPr lang="en-US" sz="1200" b="1" dirty="0" smtClean="0">
                <a:solidFill>
                  <a:srgbClr val="0000CC"/>
                </a:solidFill>
              </a:rPr>
              <a:t>:- </a:t>
            </a:r>
            <a:r>
              <a:rPr lang="en-US" sz="1200" b="1" dirty="0" smtClean="0"/>
              <a:t>Bhavesh Pednekar</a:t>
            </a:r>
            <a:endParaRPr lang="en-US" sz="1200" b="1" dirty="0"/>
          </a:p>
        </p:txBody>
      </p:sp>
      <p:sp>
        <p:nvSpPr>
          <p:cNvPr id="71" name="Rectangle 61"/>
          <p:cNvSpPr>
            <a:spLocks noChangeArrowheads="1"/>
          </p:cNvSpPr>
          <p:nvPr/>
        </p:nvSpPr>
        <p:spPr bwMode="auto">
          <a:xfrm>
            <a:off x="159063" y="6018812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REGISTRATION </a:t>
            </a:r>
            <a:r>
              <a:rPr lang="en-US" sz="1200" b="1" dirty="0" smtClean="0">
                <a:solidFill>
                  <a:srgbClr val="0000CC"/>
                </a:solidFill>
              </a:rPr>
              <a:t>NO. &amp; DATE: </a:t>
            </a:r>
            <a:r>
              <a:rPr lang="en-US" sz="1200" b="1" dirty="0" smtClean="0"/>
              <a:t>12.04.16</a:t>
            </a:r>
          </a:p>
          <a:p>
            <a:endParaRPr lang="en-US" sz="1200" b="1" dirty="0"/>
          </a:p>
        </p:txBody>
      </p:sp>
      <p:sp>
        <p:nvSpPr>
          <p:cNvPr id="72" name="Rectangle 62"/>
          <p:cNvSpPr>
            <a:spLocks noChangeArrowheads="1"/>
          </p:cNvSpPr>
          <p:nvPr/>
        </p:nvSpPr>
        <p:spPr bwMode="auto">
          <a:xfrm>
            <a:off x="159063" y="3885570"/>
            <a:ext cx="3045722" cy="17523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00CC"/>
                </a:solidFill>
              </a:rPr>
              <a:t>WHY - WHY ANALYSIS :- </a:t>
            </a:r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Why1:  Cycle time more at free rotation</a:t>
            </a:r>
            <a:endParaRPr lang="en-US" altLang="en-US" sz="1200" b="1" dirty="0" smtClean="0">
              <a:solidFill>
                <a:prstClr val="black"/>
              </a:solidFill>
              <a:cs typeface="Arial" charset="0"/>
            </a:endParaRPr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 2:  Manual screw tightening</a:t>
            </a:r>
            <a:endParaRPr lang="en-US" sz="1200" b="1" dirty="0" smtClean="0"/>
          </a:p>
          <a:p>
            <a:r>
              <a:rPr lang="en-US" altLang="en-US" sz="1200" b="1" dirty="0">
                <a:solidFill>
                  <a:srgbClr val="0000CC"/>
                </a:solidFill>
                <a:cs typeface="Arial" charset="0"/>
              </a:rPr>
              <a:t>Why </a:t>
            </a:r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3:  Process design</a:t>
            </a:r>
            <a:endParaRPr lang="en-US" sz="1200" b="1" dirty="0" smtClean="0"/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 4:  No provision in auto mode</a:t>
            </a:r>
            <a:endParaRPr lang="en-US" sz="1200" b="1" dirty="0" smtClean="0"/>
          </a:p>
        </p:txBody>
      </p:sp>
      <p:sp>
        <p:nvSpPr>
          <p:cNvPr id="73" name="Rectangle 63"/>
          <p:cNvSpPr>
            <a:spLocks noChangeArrowheads="1"/>
          </p:cNvSpPr>
          <p:nvPr/>
        </p:nvSpPr>
        <p:spPr bwMode="auto">
          <a:xfrm>
            <a:off x="3204785" y="3885571"/>
            <a:ext cx="3274151" cy="281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100" b="1" dirty="0">
                <a:solidFill>
                  <a:srgbClr val="0000CC"/>
                </a:solidFill>
              </a:rPr>
              <a:t>RESULT </a:t>
            </a:r>
            <a:r>
              <a:rPr lang="en-US" sz="1100" b="1" dirty="0" smtClean="0">
                <a:solidFill>
                  <a:srgbClr val="0000CC"/>
                </a:solidFill>
              </a:rPr>
              <a:t>:-</a:t>
            </a: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</p:txBody>
      </p:sp>
      <p:sp>
        <p:nvSpPr>
          <p:cNvPr id="74" name="Rectangle 64"/>
          <p:cNvSpPr>
            <a:spLocks noChangeArrowheads="1"/>
          </p:cNvSpPr>
          <p:nvPr/>
        </p:nvSpPr>
        <p:spPr bwMode="auto">
          <a:xfrm>
            <a:off x="6478936" y="5104566"/>
            <a:ext cx="2512721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rgbClr val="0000CC"/>
                </a:solidFill>
              </a:rPr>
              <a:t>COST INCURRED FOR MAKING KAIZEN</a:t>
            </a:r>
          </a:p>
        </p:txBody>
      </p:sp>
      <p:sp>
        <p:nvSpPr>
          <p:cNvPr id="75" name="Rectangle 65"/>
          <p:cNvSpPr>
            <a:spLocks noChangeArrowheads="1"/>
          </p:cNvSpPr>
          <p:nvPr/>
        </p:nvSpPr>
        <p:spPr bwMode="auto">
          <a:xfrm>
            <a:off x="6478936" y="5333127"/>
            <a:ext cx="837574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MATERIAL COST </a:t>
            </a:r>
          </a:p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6" name="Rectangle 66"/>
          <p:cNvSpPr>
            <a:spLocks noChangeArrowheads="1"/>
          </p:cNvSpPr>
          <p:nvPr/>
        </p:nvSpPr>
        <p:spPr bwMode="auto">
          <a:xfrm>
            <a:off x="6478936" y="5866438"/>
            <a:ext cx="2512721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00CC"/>
                </a:solidFill>
              </a:rPr>
              <a:t>SCOPE &amp; PLAN FOR HORIZONTAL DEPLOYMENT</a:t>
            </a:r>
          </a:p>
        </p:txBody>
      </p:sp>
      <p:sp>
        <p:nvSpPr>
          <p:cNvPr id="77" name="Rectangle 67"/>
          <p:cNvSpPr>
            <a:spLocks noChangeArrowheads="1"/>
          </p:cNvSpPr>
          <p:nvPr/>
        </p:nvSpPr>
        <p:spPr bwMode="auto">
          <a:xfrm>
            <a:off x="7316510" y="5333127"/>
            <a:ext cx="837574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LABOUR COST </a:t>
            </a:r>
          </a:p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8" name="Rectangle 68"/>
          <p:cNvSpPr>
            <a:spLocks noChangeArrowheads="1"/>
          </p:cNvSpPr>
          <p:nvPr/>
        </p:nvSpPr>
        <p:spPr bwMode="auto">
          <a:xfrm>
            <a:off x="8154084" y="5333128"/>
            <a:ext cx="837573" cy="3047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8000" tIns="72000" rIns="180000" anchor="ctr"/>
          <a:lstStyle/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TOTAL COST </a:t>
            </a:r>
          </a:p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9" name="Rectangle 69"/>
          <p:cNvSpPr>
            <a:spLocks noChangeArrowheads="1"/>
          </p:cNvSpPr>
          <p:nvPr/>
        </p:nvSpPr>
        <p:spPr bwMode="auto">
          <a:xfrm>
            <a:off x="6478936" y="5637876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------------</a:t>
            </a:r>
          </a:p>
        </p:txBody>
      </p:sp>
      <p:sp>
        <p:nvSpPr>
          <p:cNvPr id="80" name="Rectangle 70"/>
          <p:cNvSpPr>
            <a:spLocks noChangeArrowheads="1"/>
          </p:cNvSpPr>
          <p:nvPr/>
        </p:nvSpPr>
        <p:spPr bwMode="auto">
          <a:xfrm>
            <a:off x="7316510" y="5637876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1" name="Rectangle 71"/>
          <p:cNvSpPr>
            <a:spLocks noChangeArrowheads="1"/>
          </p:cNvSpPr>
          <p:nvPr/>
        </p:nvSpPr>
        <p:spPr bwMode="auto">
          <a:xfrm>
            <a:off x="8154083" y="5637876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2" name="Rectangle 72"/>
          <p:cNvSpPr>
            <a:spLocks noChangeArrowheads="1"/>
          </p:cNvSpPr>
          <p:nvPr/>
        </p:nvSpPr>
        <p:spPr bwMode="auto">
          <a:xfrm>
            <a:off x="6478936" y="6094998"/>
            <a:ext cx="228429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SR.</a:t>
            </a:r>
          </a:p>
          <a:p>
            <a:pPr algn="ctr"/>
            <a:r>
              <a:rPr lang="en-US" sz="1000" b="1" dirty="0">
                <a:solidFill>
                  <a:prstClr val="black"/>
                </a:solidFill>
              </a:rPr>
              <a:t>NO.</a:t>
            </a:r>
          </a:p>
        </p:txBody>
      </p:sp>
      <p:sp>
        <p:nvSpPr>
          <p:cNvPr id="83" name="Rectangle 73"/>
          <p:cNvSpPr>
            <a:spLocks noChangeArrowheads="1"/>
          </p:cNvSpPr>
          <p:nvPr/>
        </p:nvSpPr>
        <p:spPr bwMode="auto">
          <a:xfrm>
            <a:off x="6707365" y="6094998"/>
            <a:ext cx="456858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CELL</a:t>
            </a:r>
          </a:p>
        </p:txBody>
      </p:sp>
      <p:sp>
        <p:nvSpPr>
          <p:cNvPr id="84" name="Rectangle 74"/>
          <p:cNvSpPr>
            <a:spLocks noChangeArrowheads="1"/>
          </p:cNvSpPr>
          <p:nvPr/>
        </p:nvSpPr>
        <p:spPr bwMode="auto">
          <a:xfrm>
            <a:off x="7164224" y="6094998"/>
            <a:ext cx="533001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TARGET</a:t>
            </a:r>
          </a:p>
        </p:txBody>
      </p:sp>
      <p:sp>
        <p:nvSpPr>
          <p:cNvPr id="85" name="Rectangle 75"/>
          <p:cNvSpPr>
            <a:spLocks noChangeArrowheads="1"/>
          </p:cNvSpPr>
          <p:nvPr/>
        </p:nvSpPr>
        <p:spPr bwMode="auto">
          <a:xfrm>
            <a:off x="7697225" y="6094998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RESPONSIBILITY</a:t>
            </a:r>
          </a:p>
        </p:txBody>
      </p:sp>
      <p:sp>
        <p:nvSpPr>
          <p:cNvPr id="86" name="Rectangle 76"/>
          <p:cNvSpPr>
            <a:spLocks noChangeArrowheads="1"/>
          </p:cNvSpPr>
          <p:nvPr/>
        </p:nvSpPr>
        <p:spPr bwMode="auto">
          <a:xfrm>
            <a:off x="8534799" y="6094998"/>
            <a:ext cx="456858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STATUS</a:t>
            </a:r>
          </a:p>
        </p:txBody>
      </p:sp>
      <p:sp>
        <p:nvSpPr>
          <p:cNvPr id="87" name="Rectangle 78"/>
          <p:cNvSpPr>
            <a:spLocks noChangeArrowheads="1"/>
          </p:cNvSpPr>
          <p:nvPr/>
        </p:nvSpPr>
        <p:spPr bwMode="auto">
          <a:xfrm>
            <a:off x="6707365" y="6323560"/>
            <a:ext cx="456858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8" name="Rectangle 79"/>
          <p:cNvSpPr>
            <a:spLocks noChangeArrowheads="1"/>
          </p:cNvSpPr>
          <p:nvPr/>
        </p:nvSpPr>
        <p:spPr bwMode="auto">
          <a:xfrm>
            <a:off x="7164224" y="6323560"/>
            <a:ext cx="533001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9" name="Rectangle 80"/>
          <p:cNvSpPr>
            <a:spLocks noChangeArrowheads="1"/>
          </p:cNvSpPr>
          <p:nvPr/>
        </p:nvSpPr>
        <p:spPr bwMode="auto">
          <a:xfrm>
            <a:off x="7697225" y="6323560"/>
            <a:ext cx="837574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90" name="Rectangle 81"/>
          <p:cNvSpPr>
            <a:spLocks noChangeArrowheads="1"/>
          </p:cNvSpPr>
          <p:nvPr/>
        </p:nvSpPr>
        <p:spPr bwMode="auto">
          <a:xfrm>
            <a:off x="8458656" y="6323560"/>
            <a:ext cx="609144" cy="3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91" name="Rectangle 85"/>
          <p:cNvSpPr>
            <a:spLocks noChangeArrowheads="1"/>
          </p:cNvSpPr>
          <p:nvPr/>
        </p:nvSpPr>
        <p:spPr bwMode="auto">
          <a:xfrm>
            <a:off x="6478936" y="3276074"/>
            <a:ext cx="2512721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rgbClr val="0000CC"/>
                </a:solidFill>
              </a:rPr>
              <a:t>KAIZEN SUSTENANCE</a:t>
            </a:r>
          </a:p>
        </p:txBody>
      </p:sp>
      <p:sp>
        <p:nvSpPr>
          <p:cNvPr id="93" name="Rectangle 105"/>
          <p:cNvSpPr>
            <a:spLocks noChangeArrowheads="1"/>
          </p:cNvSpPr>
          <p:nvPr/>
        </p:nvSpPr>
        <p:spPr bwMode="auto">
          <a:xfrm>
            <a:off x="159063" y="152400"/>
            <a:ext cx="8832594" cy="6552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4" name="Line 83"/>
          <p:cNvSpPr>
            <a:spLocks noChangeShapeType="1"/>
          </p:cNvSpPr>
          <p:nvPr/>
        </p:nvSpPr>
        <p:spPr bwMode="auto">
          <a:xfrm>
            <a:off x="6326650" y="1979306"/>
            <a:ext cx="0" cy="26824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5" name="Rectangle 84"/>
          <p:cNvSpPr>
            <a:spLocks noChangeArrowheads="1"/>
          </p:cNvSpPr>
          <p:nvPr/>
        </p:nvSpPr>
        <p:spPr bwMode="auto">
          <a:xfrm>
            <a:off x="3280928" y="1371394"/>
            <a:ext cx="184012" cy="274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96" name="Rectangle 82"/>
          <p:cNvSpPr>
            <a:spLocks noChangeArrowheads="1"/>
          </p:cNvSpPr>
          <p:nvPr/>
        </p:nvSpPr>
        <p:spPr bwMode="auto">
          <a:xfrm>
            <a:off x="159063" y="5637875"/>
            <a:ext cx="2969579" cy="38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FF0000"/>
                </a:solidFill>
              </a:rPr>
              <a:t>ROOT CAUSE </a:t>
            </a:r>
            <a:r>
              <a:rPr lang="en-US" sz="1200" b="1" dirty="0" smtClean="0">
                <a:solidFill>
                  <a:srgbClr val="FF0000"/>
                </a:solidFill>
              </a:rPr>
              <a:t>:- No provision in auto mode.</a:t>
            </a:r>
            <a:endParaRPr lang="en-US" altLang="en-US" sz="12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97" name="Line 86"/>
          <p:cNvSpPr>
            <a:spLocks noChangeShapeType="1"/>
          </p:cNvSpPr>
          <p:nvPr/>
        </p:nvSpPr>
        <p:spPr bwMode="auto">
          <a:xfrm>
            <a:off x="6326650" y="1904705"/>
            <a:ext cx="0" cy="27300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8" name="Line 87"/>
          <p:cNvSpPr>
            <a:spLocks noChangeShapeType="1"/>
          </p:cNvSpPr>
          <p:nvPr/>
        </p:nvSpPr>
        <p:spPr bwMode="auto">
          <a:xfrm>
            <a:off x="6326650" y="2152313"/>
            <a:ext cx="0" cy="76187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9" name="Rectangle 84"/>
          <p:cNvSpPr>
            <a:spLocks noChangeArrowheads="1"/>
          </p:cNvSpPr>
          <p:nvPr/>
        </p:nvSpPr>
        <p:spPr bwMode="auto">
          <a:xfrm>
            <a:off x="5869791" y="3657010"/>
            <a:ext cx="609145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AFTER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6631222" y="6323560"/>
            <a:ext cx="609144" cy="3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 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6478936" y="6323560"/>
            <a:ext cx="228429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102" name="Rectangle 53"/>
          <p:cNvSpPr>
            <a:spLocks noChangeArrowheads="1"/>
          </p:cNvSpPr>
          <p:nvPr/>
        </p:nvSpPr>
        <p:spPr bwMode="auto">
          <a:xfrm>
            <a:off x="6478936" y="2057079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 smtClean="0">
                <a:solidFill>
                  <a:prstClr val="black"/>
                </a:solidFill>
              </a:rPr>
              <a:t>Bhavesh Pednekar, Samadhan Visave</a:t>
            </a:r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03" name="Rectangle 54"/>
          <p:cNvSpPr>
            <a:spLocks noChangeArrowheads="1"/>
          </p:cNvSpPr>
          <p:nvPr/>
        </p:nvSpPr>
        <p:spPr bwMode="auto">
          <a:xfrm>
            <a:off x="6478936" y="2209453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936" y="3580822"/>
            <a:ext cx="2512721" cy="1523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sz="1200" b="1" dirty="0">
                <a:solidFill>
                  <a:srgbClr val="0000CC"/>
                </a:solidFill>
              </a:rPr>
              <a:t>WHAT TO </a:t>
            </a:r>
            <a:r>
              <a:rPr lang="en-US" sz="1200" b="1" dirty="0" smtClean="0">
                <a:solidFill>
                  <a:srgbClr val="0000CC"/>
                </a:solidFill>
              </a:rPr>
              <a:t>DO: To check daily</a:t>
            </a:r>
            <a:endParaRPr lang="en-US" sz="1200" b="1" dirty="0" smtClean="0"/>
          </a:p>
          <a:p>
            <a:pPr>
              <a:defRPr/>
            </a:pPr>
            <a:r>
              <a:rPr lang="en-US" sz="1200" b="1" dirty="0" smtClean="0">
                <a:solidFill>
                  <a:srgbClr val="0000CC"/>
                </a:solidFill>
              </a:rPr>
              <a:t>HOW TO DO: In auto mode</a:t>
            </a:r>
            <a:endParaRPr lang="en-US" sz="1200" b="1" dirty="0" smtClean="0"/>
          </a:p>
          <a:p>
            <a:pPr>
              <a:defRPr/>
            </a:pPr>
            <a:r>
              <a:rPr lang="en-US" sz="1200" b="1" dirty="0" smtClean="0">
                <a:solidFill>
                  <a:srgbClr val="0000CC"/>
                </a:solidFill>
              </a:rPr>
              <a:t>FREQUENCY : </a:t>
            </a:r>
            <a:r>
              <a:rPr lang="en-US" sz="1200" b="1" dirty="0" smtClean="0"/>
              <a:t>100  %</a:t>
            </a:r>
            <a:endParaRPr lang="en-US" sz="1050" b="1" dirty="0"/>
          </a:p>
        </p:txBody>
      </p:sp>
      <p:sp>
        <p:nvSpPr>
          <p:cNvPr id="105" name="Rectangle 83"/>
          <p:cNvSpPr>
            <a:spLocks noChangeArrowheads="1"/>
          </p:cNvSpPr>
          <p:nvPr/>
        </p:nvSpPr>
        <p:spPr bwMode="auto">
          <a:xfrm>
            <a:off x="2595639" y="3657010"/>
            <a:ext cx="609145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BEFORE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2267" y="234326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P15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57" y="1559843"/>
            <a:ext cx="2694638" cy="2020979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151386"/>
              </p:ext>
            </p:extLst>
          </p:nvPr>
        </p:nvGraphicFramePr>
        <p:xfrm>
          <a:off x="3375895" y="4088457"/>
          <a:ext cx="2826700" cy="1130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art" r:id="rId7" imgW="3038476" imgH="1666840" progId="Excel.Sheet.8">
                  <p:embed/>
                </p:oleObj>
              </mc:Choice>
              <mc:Fallback>
                <p:oleObj name="Chart" r:id="rId7" imgW="3038476" imgH="1666840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895" y="4088457"/>
                        <a:ext cx="2826700" cy="11303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7273999"/>
              </p:ext>
            </p:extLst>
          </p:nvPr>
        </p:nvGraphicFramePr>
        <p:xfrm>
          <a:off x="3376613" y="5529263"/>
          <a:ext cx="2817812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10" imgW="3029020" imgH="1571553" progId="Excel.Sheet.8">
                  <p:embed/>
                </p:oleObj>
              </mc:Choice>
              <mc:Fallback>
                <p:oleObj name="Worksheet" r:id="rId10" imgW="3029020" imgH="1571553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6613" y="5529263"/>
                        <a:ext cx="2817812" cy="106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81381" y="3877341"/>
            <a:ext cx="16884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Cycle time reduction</a:t>
            </a:r>
            <a:endParaRPr lang="en-US" sz="1400" dirty="0"/>
          </a:p>
        </p:txBody>
      </p:sp>
      <p:sp>
        <p:nvSpPr>
          <p:cNvPr id="106" name="TextBox 105"/>
          <p:cNvSpPr txBox="1"/>
          <p:nvPr/>
        </p:nvSpPr>
        <p:spPr>
          <a:xfrm>
            <a:off x="4031373" y="5200834"/>
            <a:ext cx="1785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Out put/</a:t>
            </a:r>
            <a:r>
              <a:rPr lang="en-US" sz="1400" dirty="0" err="1" smtClean="0"/>
              <a:t>hrs</a:t>
            </a:r>
            <a:r>
              <a:rPr lang="en-US" sz="1400" dirty="0" smtClean="0"/>
              <a:t> increased</a:t>
            </a:r>
            <a:endParaRPr lang="en-US" sz="1400" dirty="0"/>
          </a:p>
        </p:txBody>
      </p:sp>
      <p:pic>
        <p:nvPicPr>
          <p:cNvPr id="107" name="Picture 106" descr="DSC09270.JP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96" y="2224243"/>
            <a:ext cx="2206256" cy="1618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6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On-screen Show (4:3)</PresentationFormat>
  <Paragraphs>98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Office Theme</vt:lpstr>
      <vt:lpstr>Chart</vt:lpstr>
      <vt:lpstr>Worksheet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Sudhir Kalyani</dc:creator>
  <cp:lastModifiedBy>Sudhir Kalyani</cp:lastModifiedBy>
  <cp:revision>1</cp:revision>
  <dcterms:created xsi:type="dcterms:W3CDTF">2016-10-25T08:55:28Z</dcterms:created>
  <dcterms:modified xsi:type="dcterms:W3CDTF">2016-10-25T08:55:39Z</dcterms:modified>
</cp:coreProperties>
</file>